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5" d="100"/>
          <a:sy n="25" d="100"/>
        </p:scale>
        <p:origin x="582" y="42"/>
      </p:cViewPr>
      <p:guideLst/>
    </p:cSldViewPr>
  </p:slideViewPr>
  <p:notesTextViewPr>
    <p:cViewPr>
      <p:scale>
        <a:sx n="150" d="100"/>
        <a:sy n="150" d="100"/>
      </p:scale>
      <p:origin x="0" y="-1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316244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 dirty="0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7719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5" cy="94084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79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8" y="16778673"/>
            <a:ext cx="37450057" cy="74068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7" cy="221063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7" cy="296275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7"/>
            <a:ext cx="19751276" cy="36262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7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2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3" y="1748116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6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3" y="9184339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2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2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7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7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3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1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8" cy="87159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8860402" y="2165848"/>
            <a:ext cx="15357300" cy="1077900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imes New Roman"/>
              <a:buNone/>
            </a:pPr>
            <a:r>
              <a:rPr lang="en-US" sz="7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Senior Project, 2017</a:t>
            </a:r>
            <a:r>
              <a:rPr lang="en-US" sz="7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7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Summer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6567485" y="2590800"/>
            <a:ext cx="19797600" cy="2452800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6000" b="1">
                <a:solidFill>
                  <a:srgbClr val="3333CC"/>
                </a:solidFill>
              </a:rPr>
              <a:t>Learning With Virtual Reality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Student: </a:t>
            </a:r>
            <a:r>
              <a:rPr lang="en-US" sz="3500">
                <a:solidFill>
                  <a:srgbClr val="3333CC"/>
                </a:solidFill>
              </a:rPr>
              <a:t>Deon Davis</a:t>
            </a:r>
            <a:r>
              <a:rPr lang="en-US" sz="3500" b="0" i="0" u="none" strike="noStrike" cap="non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, Florida International University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Mentor:</a:t>
            </a:r>
            <a:r>
              <a:rPr lang="en-US" sz="3500" b="1" i="1" u="none" strike="noStrike" cap="non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>
                <a:solidFill>
                  <a:srgbClr val="3333CC"/>
                </a:solidFill>
              </a:rPr>
              <a:t>Dr. Francisco Ortega, Dr. Shahin Vassigh,</a:t>
            </a:r>
            <a:r>
              <a:rPr lang="en-US" sz="3500" i="1">
                <a:solidFill>
                  <a:srgbClr val="3333CC"/>
                </a:solidFill>
              </a:rPr>
              <a:t> </a:t>
            </a:r>
            <a:r>
              <a:rPr lang="en-US" sz="3500">
                <a:solidFill>
                  <a:srgbClr val="3333CC"/>
                </a:solidFill>
              </a:rPr>
              <a:t>Florida International University</a:t>
            </a:r>
            <a:r>
              <a:rPr lang="en-US" sz="3500" b="0" i="0" u="none" strike="noStrike" cap="non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3500" b="1" i="1" u="none" strike="noStrike" cap="non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i="0" u="none" strike="noStrike" cap="none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Masoud Sadjadi, Florida International University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990600" y="5493600"/>
            <a:ext cx="31089600" cy="35661600"/>
          </a:xfrm>
          <a:prstGeom prst="rect">
            <a:avLst/>
          </a:prstGeom>
          <a:noFill/>
          <a:ln w="635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1636400" y="6095924"/>
            <a:ext cx="9424500" cy="629717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 b="1" dirty="0">
                <a:solidFill>
                  <a:srgbClr val="336699"/>
                </a:solidFill>
              </a:rPr>
              <a:t>Problem</a:t>
            </a: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Char char="●"/>
            </a:pPr>
            <a:r>
              <a:rPr lang="en-US" sz="4100" dirty="0">
                <a:solidFill>
                  <a:srgbClr val="336699"/>
                </a:solidFill>
              </a:rPr>
              <a:t> </a:t>
            </a: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Unable to differentiate between application loading and application </a:t>
            </a: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freeze.</a:t>
            </a: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Char char="●"/>
            </a:pP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Unable </a:t>
            </a: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view videos when interacting with environment</a:t>
            </a: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4000" dirty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88950" rtl="0">
              <a:spcBef>
                <a:spcPts val="0"/>
              </a:spcBef>
              <a:buClr>
                <a:srgbClr val="336699"/>
              </a:buClr>
              <a:buSzPct val="100000"/>
              <a:buChar char="●"/>
            </a:pP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Android optimization and resolving compatibility issues</a:t>
            </a: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4000" dirty="0" smtClean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88950" rtl="0">
              <a:spcBef>
                <a:spcPts val="0"/>
              </a:spcBef>
              <a:buClr>
                <a:srgbClr val="336699"/>
              </a:buClr>
              <a:buSzPct val="100000"/>
              <a:buChar char="●"/>
            </a:pP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Icons disappear from camera</a:t>
            </a: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4000" dirty="0" smtClean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88950" rtl="0">
              <a:spcBef>
                <a:spcPts val="0"/>
              </a:spcBef>
              <a:buClr>
                <a:srgbClr val="336699"/>
              </a:buClr>
              <a:buSzPct val="100000"/>
              <a:buChar char="●"/>
            </a:pP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VR view missing</a:t>
            </a:r>
            <a:r>
              <a:rPr lang="en-US" sz="40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4000" dirty="0" smtClean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88950" rtl="0">
              <a:spcBef>
                <a:spcPts val="0"/>
              </a:spcBef>
              <a:buClr>
                <a:srgbClr val="336699"/>
              </a:buClr>
              <a:buSzPct val="100000"/>
              <a:buChar char="●"/>
            </a:pPr>
            <a:endParaRPr lang="en-US" sz="4000" dirty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990612" y="41924400"/>
            <a:ext cx="4980000" cy="730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15925800" y="446087"/>
            <a:ext cx="4724400" cy="1077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25000"/>
              <a:buFont typeface="Arial"/>
              <a:buNone/>
            </a:pPr>
            <a:r>
              <a:rPr lang="en-US" sz="32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School of Computing &amp; Information Sciences</a:t>
            </a:r>
          </a:p>
        </p:txBody>
      </p:sp>
      <p:pic>
        <p:nvPicPr>
          <p:cNvPr id="95" name="Shape 9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82600" y="381000"/>
            <a:ext cx="263040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22967950" y="6095924"/>
            <a:ext cx="8349300" cy="631737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Current System</a:t>
            </a: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Font typeface="Arial"/>
              <a:buChar char="●"/>
            </a:pPr>
            <a:r>
              <a:rPr lang="en-US" sz="4100" b="0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System now has a loading screen with a loading animation to indicate it is loading.</a:t>
            </a: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Font typeface="Arial"/>
              <a:buChar char="●"/>
            </a:pPr>
            <a:r>
              <a:rPr lang="en-US" sz="4100" dirty="0" smtClean="0">
                <a:solidFill>
                  <a:srgbClr val="336699"/>
                </a:solidFill>
              </a:rPr>
              <a:t>Videos are now able to be played on the application.</a:t>
            </a: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Font typeface="Arial"/>
              <a:buChar char="●"/>
            </a:pPr>
            <a:r>
              <a:rPr lang="en-US" sz="4100" b="0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Icons are now being shown and can be clicked on.</a:t>
            </a: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Font typeface="Arial"/>
              <a:buChar char="●"/>
            </a:pPr>
            <a:r>
              <a:rPr lang="en-US" sz="4100" dirty="0" smtClean="0">
                <a:solidFill>
                  <a:srgbClr val="336699"/>
                </a:solidFill>
              </a:rPr>
              <a:t>The VR view is now enabled</a:t>
            </a:r>
            <a:r>
              <a:rPr lang="en-US" sz="4100" dirty="0" smtClean="0">
                <a:solidFill>
                  <a:srgbClr val="336699"/>
                </a:solidFill>
              </a:rPr>
              <a:t>.</a:t>
            </a: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Font typeface="Arial"/>
              <a:buChar char="●"/>
            </a:pPr>
            <a:r>
              <a:rPr lang="en-US" sz="4100" b="0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Player can move</a:t>
            </a:r>
            <a:endParaRPr lang="en-US"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1811950" y="23063150"/>
            <a:ext cx="9249000" cy="90498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Requirements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</a:pPr>
            <a:endParaRPr lang="en-US" sz="4100" dirty="0" smtClean="0">
              <a:solidFill>
                <a:srgbClr val="336699"/>
              </a:solidFill>
            </a:endParaRP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 panose="020B0604020202020204" pitchFamily="34" charset="0"/>
              <a:buChar char="•"/>
            </a:pPr>
            <a:r>
              <a:rPr lang="en-US" sz="4100" dirty="0" smtClean="0">
                <a:solidFill>
                  <a:srgbClr val="336699"/>
                </a:solidFill>
              </a:rPr>
              <a:t>Ability </a:t>
            </a:r>
            <a:r>
              <a:rPr lang="en-US" sz="4100" dirty="0" smtClean="0">
                <a:solidFill>
                  <a:srgbClr val="336699"/>
                </a:solidFill>
              </a:rPr>
              <a:t>to play videos when clicking on icons.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 panose="020B0604020202020204" pitchFamily="34" charset="0"/>
              <a:buChar char="•"/>
            </a:pPr>
            <a:r>
              <a:rPr lang="en-US" sz="4100" i="0" u="none" strike="noStrike" cap="none" dirty="0" smtClean="0">
                <a:solidFill>
                  <a:srgbClr val="336699"/>
                </a:solidFill>
                <a:sym typeface="Arial"/>
              </a:rPr>
              <a:t>Loading screen continues to play until main scene is finished rendering.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 panose="020B0604020202020204" pitchFamily="34" charset="0"/>
              <a:buChar char="•"/>
            </a:pPr>
            <a:r>
              <a:rPr lang="en-US" sz="4100" dirty="0" smtClean="0">
                <a:solidFill>
                  <a:srgbClr val="336699"/>
                </a:solidFill>
              </a:rPr>
              <a:t>Icons now display to camera when it is in line of sight.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 panose="020B0604020202020204" pitchFamily="34" charset="0"/>
              <a:buChar char="•"/>
            </a:pPr>
            <a:r>
              <a:rPr lang="en-US" sz="4100" i="0" u="none" strike="noStrike" cap="none" dirty="0" smtClean="0">
                <a:solidFill>
                  <a:srgbClr val="336699"/>
                </a:solidFill>
                <a:sym typeface="Arial"/>
              </a:rPr>
              <a:t>The application can display the VR point of view.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 panose="020B0604020202020204" pitchFamily="34" charset="0"/>
              <a:buChar char="•"/>
            </a:pPr>
            <a:r>
              <a:rPr lang="en-US" sz="4100" dirty="0" smtClean="0">
                <a:solidFill>
                  <a:srgbClr val="336699"/>
                </a:solidFill>
              </a:rPr>
              <a:t>The application can be built to Android with functional features.</a:t>
            </a:r>
            <a:endParaRPr lang="en-US" sz="4100" i="0" u="none" strike="noStrike" cap="none" dirty="0" smtClean="0">
              <a:solidFill>
                <a:srgbClr val="336699"/>
              </a:solidFill>
              <a:sym typeface="Arial"/>
            </a:endParaRPr>
          </a:p>
          <a:p>
            <a:pPr marL="457200" lvl="0" indent="-488950" rtl="0">
              <a:spcBef>
                <a:spcPts val="0"/>
              </a:spcBef>
              <a:buClr>
                <a:srgbClr val="336699"/>
              </a:buClr>
              <a:buChar char="●"/>
            </a:pPr>
            <a:endParaRPr sz="4100" dirty="0">
              <a:solidFill>
                <a:srgbClr val="3366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i="0" u="none" strike="noStrike" cap="none" dirty="0">
              <a:solidFill>
                <a:srgbClr val="336699"/>
              </a:solidFill>
              <a:sym typeface="Arial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12219951" y="23063149"/>
            <a:ext cx="9975600" cy="462323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12183375" y="28575000"/>
            <a:ext cx="9975600" cy="1181402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Object Design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1811950" y="33020500"/>
            <a:ext cx="9249000" cy="7368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Verification</a:t>
            </a:r>
            <a:endParaRPr lang="en-US" sz="4100" b="1" dirty="0">
              <a:solidFill>
                <a:srgbClr val="336699"/>
              </a:solidFill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3600" b="1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ID: </a:t>
            </a:r>
            <a:r>
              <a:rPr lang="en-US" sz="3600" b="1" dirty="0" err="1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Learning_VR_LoadingScreen</a:t>
            </a:r>
            <a:endParaRPr lang="en-US" sz="3600" b="1" dirty="0" smtClean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3600" b="1" i="0" u="none" strike="noStrike" cap="none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Purpose: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3600" i="0" u="none" strike="noStrike" cap="none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To serve as a method that informs the user the application is still loading.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3600" b="1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Preconditions: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3600" i="0" u="none" strike="noStrike" cap="none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The user has installed the application.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user has launched the application.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is currently in the loading phase.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3600" b="1" i="0" u="none" strike="noStrike" cap="none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Expected Output: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loading screen continues its animation while the main scene loads. Scene changes when loading is completed.</a:t>
            </a:r>
            <a:endParaRPr lang="en-US" sz="3600" i="0" u="none" strike="noStrike" cap="none" dirty="0" smtClean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1636400" y="12853375"/>
            <a:ext cx="29680800" cy="92133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Screenshots</a:t>
            </a:r>
            <a:endParaRPr lang="en-US" sz="4100" b="1" i="0" u="none" strike="noStrike" cap="none" dirty="0" smtClean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23383500" y="33020500"/>
            <a:ext cx="7933800" cy="7368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3600" b="1" dirty="0" err="1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Skope</a:t>
            </a:r>
            <a:r>
              <a:rPr lang="en-US" sz="3600" b="1" dirty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VR application for mobile now minimally supports most functionality of its Unity PC counterpart.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ability to interact with the environment and explore it is possible on mobile devices.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is now capable of being demoed and distributed for real use and public testing</a:t>
            </a:r>
            <a:r>
              <a:rPr lang="en-US" sz="4000" b="1" dirty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71500" lvl="0" indent="-57150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minor quality of life changes were implemented.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36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Shape 104"/>
          <p:cNvSpPr txBox="1"/>
          <p:nvPr/>
        </p:nvSpPr>
        <p:spPr>
          <a:xfrm>
            <a:off x="990600" y="609600"/>
            <a:ext cx="4724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Font typeface="Arial"/>
              <a:buNone/>
            </a:pPr>
            <a:endParaRPr/>
          </a:p>
        </p:txBody>
      </p:sp>
      <p:sp>
        <p:nvSpPr>
          <p:cNvPr id="105" name="Shape 105"/>
          <p:cNvSpPr txBox="1"/>
          <p:nvPr/>
        </p:nvSpPr>
        <p:spPr>
          <a:xfrm>
            <a:off x="27203400" y="609600"/>
            <a:ext cx="4724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Font typeface="Arial"/>
              <a:buNone/>
            </a:pPr>
            <a:endParaRPr/>
          </a:p>
        </p:txBody>
      </p:sp>
      <p:sp>
        <p:nvSpPr>
          <p:cNvPr id="106" name="Shape 106"/>
          <p:cNvSpPr txBox="1"/>
          <p:nvPr/>
        </p:nvSpPr>
        <p:spPr>
          <a:xfrm>
            <a:off x="12183375" y="6095925"/>
            <a:ext cx="9662100" cy="629717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</a:p>
          <a:p>
            <a:pPr marL="457200" indent="-488950">
              <a:buClr>
                <a:srgbClr val="336699"/>
              </a:buClr>
              <a:buSzPct val="100000"/>
              <a:buFont typeface="Arial"/>
              <a:buChar char="●"/>
            </a:pP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 loading screen to notify user that it is still loading</a:t>
            </a:r>
            <a:r>
              <a:rPr lang="en-US" sz="3600" dirty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(1</a:t>
            </a: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600" dirty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Char char="●"/>
            </a:pP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Resolved </a:t>
            </a: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lack of capabilities to open videos when interacting with icons</a:t>
            </a: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(2)</a:t>
            </a:r>
          </a:p>
          <a:p>
            <a:pPr marL="457200" indent="-488950">
              <a:buClr>
                <a:srgbClr val="336699"/>
              </a:buClr>
              <a:buSzPct val="100000"/>
              <a:buFontTx/>
              <a:buChar char="●"/>
            </a:pPr>
            <a:r>
              <a:rPr lang="en-US" sz="3600" dirty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to android and fixed </a:t>
            </a: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bugs </a:t>
            </a:r>
            <a:r>
              <a:rPr lang="en-US" sz="3600" dirty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arose (4</a:t>
            </a: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600" dirty="0" smtClean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Char char="●"/>
            </a:pP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 </a:t>
            </a: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icon by having a separate camera. (3)</a:t>
            </a:r>
            <a:endParaRPr lang="en-US" sz="3600" dirty="0" smtClean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100000"/>
              <a:buChar char="●"/>
            </a:pP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VR SDK to show the VR POV</a:t>
            </a:r>
            <a:r>
              <a:rPr lang="en-US" sz="3600" dirty="0" smtClean="0">
                <a:solidFill>
                  <a:srgbClr val="3366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(1 and 3)</a:t>
            </a:r>
            <a:endParaRPr lang="en-US" sz="3600" dirty="0">
              <a:solidFill>
                <a:srgbClr val="3366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6343000" y="41615475"/>
            <a:ext cx="25737000" cy="1356600"/>
          </a:xfrm>
          <a:prstGeom prst="rect">
            <a:avLst/>
          </a:prstGeom>
          <a:noFill/>
          <a:ln w="635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dirty="0">
                <a:solidFill>
                  <a:schemeClr val="dk1"/>
                </a:solidFill>
              </a:rPr>
              <a:t>The material presented in this poster is based upon the work supported by </a:t>
            </a:r>
            <a:r>
              <a:rPr lang="en-US" sz="3000" dirty="0" smtClean="0">
                <a:solidFill>
                  <a:schemeClr val="dk1"/>
                </a:solidFill>
              </a:rPr>
              <a:t>Albert Elias and </a:t>
            </a:r>
            <a:r>
              <a:rPr lang="en-US" sz="3000" dirty="0" err="1" smtClean="0">
                <a:solidFill>
                  <a:schemeClr val="dk1"/>
                </a:solidFill>
              </a:rPr>
              <a:t>Shahin</a:t>
            </a:r>
            <a:r>
              <a:rPr lang="en-US" sz="3000" dirty="0" smtClean="0">
                <a:solidFill>
                  <a:schemeClr val="dk1"/>
                </a:solidFill>
              </a:rPr>
              <a:t> </a:t>
            </a:r>
            <a:r>
              <a:rPr lang="en-US" sz="3000" dirty="0" err="1" smtClean="0">
                <a:solidFill>
                  <a:schemeClr val="dk1"/>
                </a:solidFill>
              </a:rPr>
              <a:t>Vassign</a:t>
            </a:r>
            <a:r>
              <a:rPr lang="en-US" sz="3000" dirty="0" smtClean="0">
                <a:solidFill>
                  <a:schemeClr val="dk1"/>
                </a:solidFill>
              </a:rPr>
              <a:t>. </a:t>
            </a:r>
            <a:r>
              <a:rPr lang="en-US" sz="3000" dirty="0">
                <a:solidFill>
                  <a:schemeClr val="dk1"/>
                </a:solidFill>
              </a:rPr>
              <a:t>I am thankful to the help that I received from my group </a:t>
            </a:r>
            <a:r>
              <a:rPr lang="en-US" sz="3000" dirty="0" smtClean="0">
                <a:solidFill>
                  <a:schemeClr val="dk1"/>
                </a:solidFill>
              </a:rPr>
              <a:t>member, </a:t>
            </a:r>
            <a:r>
              <a:rPr lang="en-US" sz="3000" dirty="0" err="1" smtClean="0">
                <a:solidFill>
                  <a:schemeClr val="dk1"/>
                </a:solidFill>
              </a:rPr>
              <a:t>Edvin</a:t>
            </a:r>
            <a:r>
              <a:rPr lang="en-US" sz="3000" dirty="0" smtClean="0">
                <a:solidFill>
                  <a:schemeClr val="dk1"/>
                </a:solidFill>
              </a:rPr>
              <a:t> </a:t>
            </a:r>
            <a:r>
              <a:rPr lang="en-US" sz="3000" dirty="0" smtClean="0">
                <a:solidFill>
                  <a:schemeClr val="dk1"/>
                </a:solidFill>
              </a:rPr>
              <a:t>Li.</a:t>
            </a:r>
            <a:endParaRPr lang="en-US" sz="30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6630" y="1018175"/>
            <a:ext cx="4380849" cy="3297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79750" y="1247975"/>
            <a:ext cx="6460203" cy="3297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" name="Shape 121"/>
          <p:cNvGrpSpPr/>
          <p:nvPr/>
        </p:nvGrpSpPr>
        <p:grpSpPr>
          <a:xfrm>
            <a:off x="22564695" y="25181861"/>
            <a:ext cx="8692874" cy="2631443"/>
            <a:chOff x="22759750" y="19129012"/>
            <a:chExt cx="8621150" cy="3446503"/>
          </a:xfrm>
        </p:grpSpPr>
        <p:grpSp>
          <p:nvGrpSpPr>
            <p:cNvPr id="34" name="Shape 122"/>
            <p:cNvGrpSpPr/>
            <p:nvPr/>
          </p:nvGrpSpPr>
          <p:grpSpPr>
            <a:xfrm>
              <a:off x="22759750" y="19292337"/>
              <a:ext cx="7141200" cy="3119875"/>
              <a:chOff x="22699850" y="18443475"/>
              <a:chExt cx="7141200" cy="3119875"/>
            </a:xfrm>
          </p:grpSpPr>
          <p:sp>
            <p:nvSpPr>
              <p:cNvPr id="38" name="Shape 123"/>
              <p:cNvSpPr/>
              <p:nvPr/>
            </p:nvSpPr>
            <p:spPr>
              <a:xfrm flipH="1">
                <a:off x="22699850" y="18443475"/>
                <a:ext cx="3087900" cy="3119700"/>
              </a:xfrm>
              <a:prstGeom prst="flowChartDelay">
                <a:avLst/>
              </a:prstGeom>
              <a:solidFill>
                <a:srgbClr val="6AA84F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9" name="Shape 124"/>
              <p:cNvSpPr/>
              <p:nvPr/>
            </p:nvSpPr>
            <p:spPr>
              <a:xfrm>
                <a:off x="24195350" y="18443650"/>
                <a:ext cx="5645700" cy="3119700"/>
              </a:xfrm>
              <a:prstGeom prst="rect">
                <a:avLst/>
              </a:prstGeom>
              <a:solidFill>
                <a:srgbClr val="6AA84F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35" name="Shape 125"/>
            <p:cNvSpPr/>
            <p:nvPr/>
          </p:nvSpPr>
          <p:spPr>
            <a:xfrm>
              <a:off x="28155600" y="19292237"/>
              <a:ext cx="3225300" cy="31200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pic>
          <p:nvPicPr>
            <p:cNvPr id="36" name="Shape 126" descr="Open ...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8554675" y="19129012"/>
              <a:ext cx="2427125" cy="34465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Shape 127"/>
            <p:cNvSpPr txBox="1"/>
            <p:nvPr/>
          </p:nvSpPr>
          <p:spPr>
            <a:xfrm>
              <a:off x="23431300" y="19730875"/>
              <a:ext cx="5123400" cy="2242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en-US" sz="4100" dirty="0" smtClean="0">
                  <a:solidFill>
                    <a:srgbClr val="FFFFFF"/>
                  </a:solidFill>
                </a:rPr>
                <a:t>Developed for </a:t>
              </a:r>
              <a:r>
                <a:rPr lang="en-US" sz="4100" dirty="0" smtClean="0">
                  <a:solidFill>
                    <a:srgbClr val="FFFFFF"/>
                  </a:solidFill>
                </a:rPr>
                <a:t>Android</a:t>
              </a:r>
              <a:endParaRPr lang="en-US" sz="41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0" name="Shape 137"/>
          <p:cNvGrpSpPr/>
          <p:nvPr/>
        </p:nvGrpSpPr>
        <p:grpSpPr>
          <a:xfrm>
            <a:off x="22516371" y="22915046"/>
            <a:ext cx="8773698" cy="2394628"/>
            <a:chOff x="22700300" y="26396262"/>
            <a:chExt cx="8621150" cy="3120000"/>
          </a:xfrm>
        </p:grpSpPr>
        <p:grpSp>
          <p:nvGrpSpPr>
            <p:cNvPr id="41" name="Shape 138"/>
            <p:cNvGrpSpPr/>
            <p:nvPr/>
          </p:nvGrpSpPr>
          <p:grpSpPr>
            <a:xfrm>
              <a:off x="22700300" y="26396362"/>
              <a:ext cx="7141200" cy="3119875"/>
              <a:chOff x="22699850" y="18443475"/>
              <a:chExt cx="7141200" cy="3119875"/>
            </a:xfrm>
          </p:grpSpPr>
          <p:sp>
            <p:nvSpPr>
              <p:cNvPr id="45" name="Shape 139"/>
              <p:cNvSpPr/>
              <p:nvPr/>
            </p:nvSpPr>
            <p:spPr>
              <a:xfrm flipH="1">
                <a:off x="22699850" y="18443475"/>
                <a:ext cx="3087900" cy="3119700"/>
              </a:xfrm>
              <a:prstGeom prst="flowChartDelay">
                <a:avLst/>
              </a:prstGeom>
              <a:solidFill>
                <a:srgbClr val="073763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46" name="Shape 140"/>
              <p:cNvSpPr/>
              <p:nvPr/>
            </p:nvSpPr>
            <p:spPr>
              <a:xfrm>
                <a:off x="24195350" y="18443650"/>
                <a:ext cx="5645700" cy="3119700"/>
              </a:xfrm>
              <a:prstGeom prst="rect">
                <a:avLst/>
              </a:prstGeom>
              <a:solidFill>
                <a:srgbClr val="073763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42" name="Shape 141"/>
            <p:cNvSpPr/>
            <p:nvPr/>
          </p:nvSpPr>
          <p:spPr>
            <a:xfrm>
              <a:off x="28096150" y="26396262"/>
              <a:ext cx="3225300" cy="31200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rgbClr val="07376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142"/>
            <p:cNvSpPr txBox="1"/>
            <p:nvPr/>
          </p:nvSpPr>
          <p:spPr>
            <a:xfrm>
              <a:off x="23431300" y="26606062"/>
              <a:ext cx="4724400" cy="2242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4100" dirty="0">
                  <a:solidFill>
                    <a:srgbClr val="FFFFFF"/>
                  </a:solidFill>
                </a:rPr>
                <a:t>Unity </a:t>
              </a:r>
              <a:r>
                <a:rPr lang="en-US" sz="4100" dirty="0" smtClean="0">
                  <a:solidFill>
                    <a:srgbClr val="FFFFFF"/>
                  </a:solidFill>
                </a:rPr>
                <a:t>Game Engine used for models and controllers</a:t>
              </a:r>
              <a:endParaRPr lang="en-US" sz="4100" dirty="0">
                <a:solidFill>
                  <a:srgbClr val="FFFFFF"/>
                </a:solidFill>
              </a:endParaRPr>
            </a:p>
          </p:txBody>
        </p:sp>
        <p:pic>
          <p:nvPicPr>
            <p:cNvPr id="44" name="Shape 143"/>
            <p:cNvPicPr preferRelativeResize="0"/>
            <p:nvPr/>
          </p:nvPicPr>
          <p:blipFill rotWithShape="1">
            <a:blip r:embed="rId7">
              <a:alphaModFix/>
            </a:blip>
            <a:srcRect r="62305"/>
            <a:stretch/>
          </p:blipFill>
          <p:spPr>
            <a:xfrm>
              <a:off x="28495237" y="26788637"/>
              <a:ext cx="2427125" cy="234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" name="Shape 130"/>
          <p:cNvGrpSpPr/>
          <p:nvPr/>
        </p:nvGrpSpPr>
        <p:grpSpPr>
          <a:xfrm>
            <a:off x="22629975" y="27687511"/>
            <a:ext cx="8545994" cy="2497429"/>
            <a:chOff x="22700300" y="22821162"/>
            <a:chExt cx="8621150" cy="3120000"/>
          </a:xfrm>
        </p:grpSpPr>
        <p:grpSp>
          <p:nvGrpSpPr>
            <p:cNvPr id="48" name="Shape 131"/>
            <p:cNvGrpSpPr/>
            <p:nvPr/>
          </p:nvGrpSpPr>
          <p:grpSpPr>
            <a:xfrm>
              <a:off x="22700300" y="22821262"/>
              <a:ext cx="7141200" cy="3119875"/>
              <a:chOff x="22699850" y="18443475"/>
              <a:chExt cx="7141200" cy="3119875"/>
            </a:xfrm>
          </p:grpSpPr>
          <p:sp>
            <p:nvSpPr>
              <p:cNvPr id="52" name="Shape 132"/>
              <p:cNvSpPr/>
              <p:nvPr/>
            </p:nvSpPr>
            <p:spPr>
              <a:xfrm flipH="1">
                <a:off x="22699850" y="18443475"/>
                <a:ext cx="3087900" cy="3119700"/>
              </a:xfrm>
              <a:prstGeom prst="flowChartDelay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53" name="Shape 133"/>
              <p:cNvSpPr/>
              <p:nvPr/>
            </p:nvSpPr>
            <p:spPr>
              <a:xfrm>
                <a:off x="24195350" y="18443650"/>
                <a:ext cx="5645700" cy="31197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49" name="Shape 134"/>
            <p:cNvSpPr/>
            <p:nvPr/>
          </p:nvSpPr>
          <p:spPr>
            <a:xfrm>
              <a:off x="28096150" y="22821162"/>
              <a:ext cx="3225300" cy="31200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rgbClr val="0B5394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135"/>
            <p:cNvSpPr txBox="1"/>
            <p:nvPr/>
          </p:nvSpPr>
          <p:spPr>
            <a:xfrm>
              <a:off x="23371850" y="23063562"/>
              <a:ext cx="5123400" cy="2242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4100" dirty="0" smtClean="0">
                  <a:solidFill>
                    <a:srgbClr val="FFFFFF"/>
                  </a:solidFill>
                </a:rPr>
                <a:t>Visual Studio 2017 for framework and editing.</a:t>
              </a:r>
              <a:endParaRPr lang="en-US" sz="41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1028" name="Picture 4" descr="Image result for visual studio icon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4379" y="28093576"/>
            <a:ext cx="1685451" cy="1685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6" name="Shape 137"/>
          <p:cNvGrpSpPr/>
          <p:nvPr/>
        </p:nvGrpSpPr>
        <p:grpSpPr>
          <a:xfrm>
            <a:off x="22534426" y="30234543"/>
            <a:ext cx="8752505" cy="2490869"/>
            <a:chOff x="22700300" y="26396262"/>
            <a:chExt cx="8621150" cy="3120000"/>
          </a:xfrm>
          <a:solidFill>
            <a:schemeClr val="bg2">
              <a:lumMod val="65000"/>
              <a:lumOff val="35000"/>
            </a:schemeClr>
          </a:solidFill>
        </p:grpSpPr>
        <p:grpSp>
          <p:nvGrpSpPr>
            <p:cNvPr id="57" name="Shape 138"/>
            <p:cNvGrpSpPr/>
            <p:nvPr/>
          </p:nvGrpSpPr>
          <p:grpSpPr>
            <a:xfrm>
              <a:off x="22700300" y="26396362"/>
              <a:ext cx="7141200" cy="3119875"/>
              <a:chOff x="22699850" y="18443475"/>
              <a:chExt cx="7141200" cy="3119875"/>
            </a:xfrm>
            <a:grpFill/>
          </p:grpSpPr>
          <p:sp>
            <p:nvSpPr>
              <p:cNvPr id="61" name="Shape 139"/>
              <p:cNvSpPr/>
              <p:nvPr/>
            </p:nvSpPr>
            <p:spPr>
              <a:xfrm flipH="1">
                <a:off x="22699850" y="18443475"/>
                <a:ext cx="3087900" cy="3119700"/>
              </a:xfrm>
              <a:prstGeom prst="flowChartDelay">
                <a:avLst/>
              </a:prstGeom>
              <a:grp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62" name="Shape 140"/>
              <p:cNvSpPr/>
              <p:nvPr/>
            </p:nvSpPr>
            <p:spPr>
              <a:xfrm>
                <a:off x="24195350" y="18443650"/>
                <a:ext cx="5645700" cy="31197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58" name="Shape 141"/>
            <p:cNvSpPr/>
            <p:nvPr/>
          </p:nvSpPr>
          <p:spPr>
            <a:xfrm>
              <a:off x="28096150" y="26396262"/>
              <a:ext cx="3225300" cy="3120000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rgbClr val="07376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142"/>
            <p:cNvSpPr txBox="1"/>
            <p:nvPr/>
          </p:nvSpPr>
          <p:spPr>
            <a:xfrm>
              <a:off x="23431301" y="26606062"/>
              <a:ext cx="4549650" cy="2242801"/>
            </a:xfrm>
            <a:prstGeom prst="rect">
              <a:avLst/>
            </a:prstGeom>
            <a:grp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4100" dirty="0" smtClean="0">
                  <a:solidFill>
                    <a:srgbClr val="FFFFFF"/>
                  </a:solidFill>
                </a:rPr>
                <a:t>Application is written in C# scripts.</a:t>
              </a:r>
              <a:endParaRPr lang="en-US" sz="41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1030" name="Picture 6" descr="Image result for c#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6098" y="30341341"/>
            <a:ext cx="2090269" cy="2090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12" descr="Image result for android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44" name="Picture 20" descr="Image result for android icon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3260" y="406031"/>
            <a:ext cx="3135312" cy="313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 for ios icon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413" y="1344288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/>
          <p:cNvSpPr/>
          <p:nvPr/>
        </p:nvSpPr>
        <p:spPr>
          <a:xfrm>
            <a:off x="1665037" y="6133474"/>
            <a:ext cx="9355926" cy="59944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2170921" y="6133474"/>
            <a:ext cx="9674553" cy="6069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2967949" y="6133474"/>
            <a:ext cx="8318982" cy="56509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System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780440" y="23076069"/>
            <a:ext cx="9240523" cy="59944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1780440" y="33069869"/>
            <a:ext cx="9280460" cy="59944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Verification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22629975" y="22243420"/>
            <a:ext cx="8545994" cy="5465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3383450" y="33069869"/>
            <a:ext cx="7874119" cy="59944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3703" y="30184780"/>
            <a:ext cx="9183172" cy="9643585"/>
          </a:xfrm>
          <a:prstGeom prst="rect">
            <a:avLst/>
          </a:prstGeom>
        </p:spPr>
      </p:pic>
      <p:sp>
        <p:nvSpPr>
          <p:cNvPr id="65" name="Rectangle 64"/>
          <p:cNvSpPr/>
          <p:nvPr/>
        </p:nvSpPr>
        <p:spPr>
          <a:xfrm>
            <a:off x="12256998" y="28575000"/>
            <a:ext cx="9892445" cy="72116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Design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6999" y="23675930"/>
            <a:ext cx="9913464" cy="3993218"/>
          </a:xfrm>
          <a:prstGeom prst="rect">
            <a:avLst/>
          </a:prstGeom>
        </p:spPr>
      </p:pic>
      <p:sp>
        <p:nvSpPr>
          <p:cNvPr id="63" name="Rectangle 62"/>
          <p:cNvSpPr/>
          <p:nvPr/>
        </p:nvSpPr>
        <p:spPr>
          <a:xfrm>
            <a:off x="12204630" y="23076069"/>
            <a:ext cx="9969569" cy="59944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1665037" y="12873571"/>
            <a:ext cx="29652163" cy="6069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25298" y="14493326"/>
            <a:ext cx="8401016" cy="58637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26314" y="14508714"/>
            <a:ext cx="7152951" cy="58613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7279265" y="14507682"/>
            <a:ext cx="7706600" cy="58613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4989581" y="14507682"/>
            <a:ext cx="6186387" cy="586130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68516" y="20637136"/>
            <a:ext cx="47145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1</a:t>
            </a:r>
          </a:p>
          <a:p>
            <a:pPr algn="ctr"/>
            <a:r>
              <a:rPr lang="en-US" sz="4000" dirty="0" smtClean="0"/>
              <a:t>Loading Screen</a:t>
            </a:r>
            <a:endParaRPr lang="en-US" sz="4000" dirty="0"/>
          </a:p>
        </p:txBody>
      </p:sp>
      <p:sp>
        <p:nvSpPr>
          <p:cNvPr id="71" name="TextBox 70"/>
          <p:cNvSpPr txBox="1"/>
          <p:nvPr/>
        </p:nvSpPr>
        <p:spPr>
          <a:xfrm>
            <a:off x="11345499" y="20586214"/>
            <a:ext cx="47145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2</a:t>
            </a:r>
            <a:endParaRPr lang="en-US" sz="4000" dirty="0" smtClean="0"/>
          </a:p>
          <a:p>
            <a:pPr algn="ctr"/>
            <a:r>
              <a:rPr lang="en-US" sz="4000" dirty="0" smtClean="0"/>
              <a:t>Video</a:t>
            </a:r>
            <a:endParaRPr lang="en-US" sz="4000" dirty="0"/>
          </a:p>
        </p:txBody>
      </p:sp>
      <p:sp>
        <p:nvSpPr>
          <p:cNvPr id="72" name="TextBox 71"/>
          <p:cNvSpPr txBox="1"/>
          <p:nvPr/>
        </p:nvSpPr>
        <p:spPr>
          <a:xfrm>
            <a:off x="18775275" y="20494388"/>
            <a:ext cx="47145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3</a:t>
            </a:r>
            <a:endParaRPr lang="en-US" sz="4000" dirty="0" smtClean="0"/>
          </a:p>
          <a:p>
            <a:pPr algn="ctr"/>
            <a:r>
              <a:rPr lang="en-US" sz="4000" dirty="0" smtClean="0"/>
              <a:t>Icon View</a:t>
            </a:r>
            <a:endParaRPr lang="en-US" sz="4000" dirty="0"/>
          </a:p>
        </p:txBody>
      </p:sp>
      <p:sp>
        <p:nvSpPr>
          <p:cNvPr id="80" name="TextBox 79"/>
          <p:cNvSpPr txBox="1"/>
          <p:nvPr/>
        </p:nvSpPr>
        <p:spPr>
          <a:xfrm>
            <a:off x="26050541" y="20494388"/>
            <a:ext cx="47145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4</a:t>
            </a:r>
            <a:endParaRPr lang="en-US" sz="4000" dirty="0" smtClean="0"/>
          </a:p>
          <a:p>
            <a:pPr algn="ctr"/>
            <a:r>
              <a:rPr lang="en-US" sz="4000" dirty="0" smtClean="0"/>
              <a:t>Android Build</a:t>
            </a:r>
            <a:endParaRPr lang="en-US" sz="4000" dirty="0"/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478</Words>
  <Application>Microsoft Office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Times New Roman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Deon Davis</dc:creator>
  <cp:lastModifiedBy>Deon Davis</cp:lastModifiedBy>
  <cp:revision>11</cp:revision>
  <dcterms:modified xsi:type="dcterms:W3CDTF">2017-07-18T07:16:42Z</dcterms:modified>
</cp:coreProperties>
</file>